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979" r:id="rId2"/>
    <p:sldId id="991" r:id="rId3"/>
    <p:sldId id="987" r:id="rId4"/>
    <p:sldId id="980" r:id="rId5"/>
    <p:sldId id="995" r:id="rId6"/>
    <p:sldId id="994" r:id="rId7"/>
    <p:sldId id="993" r:id="rId8"/>
    <p:sldId id="1000" r:id="rId9"/>
    <p:sldId id="997" r:id="rId10"/>
    <p:sldId id="998" r:id="rId11"/>
    <p:sldId id="992" r:id="rId12"/>
    <p:sldId id="996" r:id="rId13"/>
    <p:sldId id="9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4"/>
    <p:restoredTop sz="96327"/>
  </p:normalViewPr>
  <p:slideViewPr>
    <p:cSldViewPr snapToGrid="0" snapToObjects="1">
      <p:cViewPr varScale="1">
        <p:scale>
          <a:sx n="284" d="100"/>
          <a:sy n="284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huggingface.c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272725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6272725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C66D-0201-91A2-16B0-26056400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36CD-1F9D-AA2E-05B9-7ADC4C7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debating trick (Chomsky)</a:t>
            </a:r>
          </a:p>
          <a:p>
            <a:pPr lvl="1"/>
            <a:r>
              <a:rPr lang="en-US" dirty="0"/>
              <a:t>Introduce non-standard terminology </a:t>
            </a:r>
          </a:p>
          <a:p>
            <a:pPr lvl="1"/>
            <a:r>
              <a:rPr lang="en-US" dirty="0"/>
              <a:t>(to give insiders an unfair advantage)</a:t>
            </a:r>
          </a:p>
          <a:p>
            <a:r>
              <a:rPr lang="en-US" dirty="0"/>
              <a:t>Let’s be inclusive (and use standard terminology, when possible)</a:t>
            </a:r>
          </a:p>
          <a:p>
            <a:pPr lvl="1"/>
            <a:r>
              <a:rPr lang="en-US" dirty="0"/>
              <a:t>Interference </a:t>
            </a:r>
            <a:r>
              <a:rPr lang="en-US" dirty="0">
                <a:sym typeface="Wingdings" pitchFamily="2" charset="2"/>
              </a:rPr>
              <a:t> Predict</a:t>
            </a:r>
          </a:p>
          <a:p>
            <a:pPr lvl="1"/>
            <a:r>
              <a:rPr lang="en-US" dirty="0"/>
              <a:t>Fine-tuning </a:t>
            </a:r>
            <a:r>
              <a:rPr lang="en-US" dirty="0">
                <a:sym typeface="Wingdings" pitchFamily="2" charset="2"/>
              </a:rPr>
              <a:t> Fit</a:t>
            </a:r>
          </a:p>
          <a:p>
            <a:pPr lvl="1"/>
            <a:r>
              <a:rPr lang="en-US" dirty="0"/>
              <a:t>Fill-mask </a:t>
            </a:r>
            <a:r>
              <a:rPr lang="en-US" dirty="0">
                <a:sym typeface="Wingdings" pitchFamily="2" charset="2"/>
              </a:rPr>
              <a:t> Entropy / Cloze task</a:t>
            </a:r>
            <a:endParaRPr lang="en-US" dirty="0"/>
          </a:p>
        </p:txBody>
      </p:sp>
      <p:pic>
        <p:nvPicPr>
          <p:cNvPr id="10246" name="Picture 6" descr="Give credit where credit is due Picture Quote #1">
            <a:extLst>
              <a:ext uri="{FF2B5EF4-FFF2-40B4-BE49-F238E27FC236}">
                <a16:creationId xmlns:a16="http://schemas.microsoft.com/office/drawing/2014/main" id="{CEC902E0-35DF-CD11-A60F-E35BC14B1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3"/>
          <a:stretch/>
        </p:blipFill>
        <p:spPr bwMode="auto">
          <a:xfrm>
            <a:off x="5702299" y="3576637"/>
            <a:ext cx="4898531" cy="447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(Baidu, China)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450" y="4347369"/>
                <a:ext cx="2020063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FC0E33-3458-C349-2D2C-7E1648B6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Skills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0C5C17-AB73-9040-9632-40916540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Easy/Valuable (inference/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download datasets and models from hubs</a:t>
            </a:r>
          </a:p>
          <a:p>
            <a:pPr lvl="2"/>
            <a:r>
              <a:rPr lang="en-US" dirty="0"/>
              <a:t>and use them (as is, for their intended purpose)</a:t>
            </a:r>
          </a:p>
          <a:p>
            <a:pPr lvl="1"/>
            <a:r>
              <a:rPr lang="en-US" dirty="0"/>
              <a:t>Many grad students (and undergrads) can do this</a:t>
            </a:r>
          </a:p>
          <a:p>
            <a:pPr lvl="2"/>
            <a:r>
              <a:rPr lang="en-US" dirty="0"/>
              <a:t>but less so, for people with “more” experience</a:t>
            </a:r>
          </a:p>
          <a:p>
            <a:r>
              <a:rPr lang="en-US" dirty="0"/>
              <a:t>Very Easy/Valuable (fine-tuning/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modify models on hubs</a:t>
            </a:r>
          </a:p>
          <a:p>
            <a:pPr lvl="2"/>
            <a:r>
              <a:rPr lang="en-US" dirty="0"/>
              <a:t>and use them in novel ways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AADC-071C-F69D-A46B-593713E1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new;</a:t>
            </a:r>
            <a:br>
              <a:rPr lang="en-US" dirty="0"/>
            </a:br>
            <a:r>
              <a:rPr lang="en-US" dirty="0"/>
              <a:t>Why so much recent excitement?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FF03C-6646-C9AF-2033-741D730E054D}"/>
              </a:ext>
            </a:extLst>
          </p:cNvPr>
          <p:cNvSpPr txBox="1"/>
          <p:nvPr/>
        </p:nvSpPr>
        <p:spPr>
          <a:xfrm>
            <a:off x="898558" y="1952980"/>
            <a:ext cx="60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Prompt Engineering: Who is Lesley Stahl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4473FEF-2153-1FE2-E9C1-DA4273F4D777}"/>
              </a:ext>
            </a:extLst>
          </p:cNvPr>
          <p:cNvSpPr/>
          <p:nvPr/>
        </p:nvSpPr>
        <p:spPr>
          <a:xfrm>
            <a:off x="8149641" y="1677496"/>
            <a:ext cx="2008772" cy="899710"/>
          </a:xfrm>
          <a:prstGeom prst="wedgeRoundRectCallout">
            <a:avLst>
              <a:gd name="adj1" fmla="val -105282"/>
              <a:gd name="adj2" fmla="val 13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Prompting is programming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DABE43B-249C-FC36-8D3B-047F817545DE}"/>
              </a:ext>
            </a:extLst>
          </p:cNvPr>
          <p:cNvSpPr/>
          <p:nvPr/>
        </p:nvSpPr>
        <p:spPr>
          <a:xfrm>
            <a:off x="9092615" y="2896696"/>
            <a:ext cx="1946860" cy="1184768"/>
          </a:xfrm>
          <a:prstGeom prst="wedgeRoundRectCallout">
            <a:avLst>
              <a:gd name="adj1" fmla="val -105282"/>
              <a:gd name="adj2" fmla="val 13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“Hallucination” has become a technical term</a:t>
            </a:r>
          </a:p>
        </p:txBody>
      </p:sp>
      <p:pic>
        <p:nvPicPr>
          <p:cNvPr id="8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0A8E02B0-9315-BF53-1139-F81CC928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838" y="4604399"/>
            <a:ext cx="2721869" cy="2155014"/>
          </a:xfrm>
          <a:prstGeom prst="rect">
            <a:avLst/>
          </a:prstGeom>
          <a:ln>
            <a:noFill/>
          </a:ln>
        </p:spPr>
      </p:pic>
      <p:pic>
        <p:nvPicPr>
          <p:cNvPr id="9" name="good-bad-ugly-whistle-shorter.wav">
            <a:hlinkClick r:id="" action="ppaction://media"/>
            <a:extLst>
              <a:ext uri="{FF2B5EF4-FFF2-40B4-BE49-F238E27FC236}">
                <a16:creationId xmlns:a16="http://schemas.microsoft.com/office/drawing/2014/main" id="{69226545-BA82-1F5F-1882-19DD673F6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29902" y="4698315"/>
            <a:ext cx="812800" cy="812800"/>
          </a:xfrm>
          <a:prstGeom prst="rect">
            <a:avLst/>
          </a:prstGeom>
        </p:spPr>
      </p:pic>
      <p:pic>
        <p:nvPicPr>
          <p:cNvPr id="4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A72BB-0D85-C9DC-60B5-FDA1B168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4283" y="2581603"/>
            <a:ext cx="6811930" cy="36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Easy: Classification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74994" y="55096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94" y="55096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4" y="3924498"/>
            <a:ext cx="1060095" cy="53599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Score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B95B6CD-DA13-4F15-D2CF-8BD5C828493E}"/>
              </a:ext>
            </a:extLst>
          </p:cNvPr>
          <p:cNvSpPr/>
          <p:nvPr/>
        </p:nvSpPr>
        <p:spPr>
          <a:xfrm>
            <a:off x="3639553" y="4973390"/>
            <a:ext cx="5485198" cy="961929"/>
          </a:xfrm>
          <a:prstGeom prst="wedgeRoundRectCallout">
            <a:avLst>
              <a:gd name="adj1" fmla="val -21591"/>
              <a:gd name="adj2" fmla="val -2172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Little Language</a:t>
            </a:r>
          </a:p>
          <a:p>
            <a:pPr algn="ctr"/>
            <a:r>
              <a:rPr lang="en-US" sz="2400" dirty="0"/>
              <a:t>aka, Domain Specific Language (DSL)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367A2-8149-85BC-44FF-0A66BEBE7B54}"/>
              </a:ext>
            </a:extLst>
          </p:cNvPr>
          <p:cNvSpPr/>
          <p:nvPr/>
        </p:nvSpPr>
        <p:spPr>
          <a:xfrm>
            <a:off x="838200" y="3296653"/>
            <a:ext cx="8594558" cy="56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Examples of Inference in NLP (and Beyond)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Cloze Task (Fill Mask)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AEE48F-6354-A849-32A6-5544BCF1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Inference Tasks: Classification, Fill Mask, …</a:t>
            </a:r>
            <a:br>
              <a:rPr lang="en-US" dirty="0"/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echo … |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–task fill-mask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1DE39-C112-0CDD-43D2-FAFDD18C2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18656"/>
              </p:ext>
            </p:extLst>
          </p:nvPr>
        </p:nvGraphicFramePr>
        <p:xfrm>
          <a:off x="421478" y="1804392"/>
          <a:ext cx="11349043" cy="476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6915">
                  <a:extLst>
                    <a:ext uri="{9D8B030D-6E8A-4147-A177-3AD203B41FA5}">
                      <a16:colId xmlns:a16="http://schemas.microsoft.com/office/drawing/2014/main" val="2591693650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299756943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2869335658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035160715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1337641381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1155218791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3529029409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2091132336"/>
                    </a:ext>
                  </a:extLst>
                </a:gridCol>
                <a:gridCol w="1246642">
                  <a:extLst>
                    <a:ext uri="{9D8B030D-6E8A-4147-A177-3AD203B41FA5}">
                      <a16:colId xmlns:a16="http://schemas.microsoft.com/office/drawing/2014/main" val="4121183608"/>
                    </a:ext>
                  </a:extLst>
                </a:gridCol>
                <a:gridCol w="919165">
                  <a:extLst>
                    <a:ext uri="{9D8B030D-6E8A-4147-A177-3AD203B41FA5}">
                      <a16:colId xmlns:a16="http://schemas.microsoft.com/office/drawing/2014/main" val="3210954524"/>
                    </a:ext>
                  </a:extLst>
                </a:gridCol>
              </a:tblGrid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All Other Choices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782240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you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salute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thank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2860502546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 &lt;mask&gt; him</a:t>
                      </a:r>
                      <a:endParaRPr lang="en-US" sz="16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forgive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salute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597936790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her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forgive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adore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2716209172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&lt;mask&gt; 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him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688834797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New York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009888989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funny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bald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337285463"/>
                  </a:ext>
                </a:extLst>
              </a:tr>
              <a:tr h="595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hate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fucking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wrong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/>
                </a:tc>
                <a:extLst>
                  <a:ext uri="{0D108BD9-81ED-4DB2-BD59-A6C34878D82A}">
                    <a16:rowId xmlns:a16="http://schemas.microsoft.com/office/drawing/2014/main" val="42603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36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1858-EF7C-9FFC-8EEB-EA805139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96" y="53254"/>
            <a:ext cx="3785151" cy="1325563"/>
          </a:xfrm>
        </p:spPr>
        <p:txBody>
          <a:bodyPr/>
          <a:lstStyle/>
          <a:p>
            <a:r>
              <a:rPr lang="en-US" dirty="0"/>
              <a:t>Lots of History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040B1-EE07-0681-471F-E37B40399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98" y="1044594"/>
            <a:ext cx="5157787" cy="816937"/>
          </a:xfrm>
        </p:spPr>
        <p:txBody>
          <a:bodyPr>
            <a:noAutofit/>
          </a:bodyPr>
          <a:lstStyle/>
          <a:p>
            <a:r>
              <a:rPr lang="en-US" dirty="0"/>
              <a:t>Shannon Entropy (1948)</a:t>
            </a:r>
          </a:p>
          <a:p>
            <a:r>
              <a:rPr lang="en-US" dirty="0"/>
              <a:t>Information Theory, Electrical </a:t>
            </a:r>
            <a:r>
              <a:rPr lang="en-US" dirty="0" err="1"/>
              <a:t>Eng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653F8D-D51C-D205-4F5C-D8B7ECA94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3613" y="943244"/>
            <a:ext cx="5183188" cy="871146"/>
          </a:xfrm>
        </p:spPr>
        <p:txBody>
          <a:bodyPr>
            <a:noAutofit/>
          </a:bodyPr>
          <a:lstStyle/>
          <a:p>
            <a:r>
              <a:rPr lang="en-US" dirty="0"/>
              <a:t>Cloze Task (1953) </a:t>
            </a:r>
          </a:p>
          <a:p>
            <a:r>
              <a:rPr lang="en-US" dirty="0"/>
              <a:t>from Gestalt Psychology</a:t>
            </a:r>
          </a:p>
        </p:txBody>
      </p:sp>
      <p:pic>
        <p:nvPicPr>
          <p:cNvPr id="17" name="Content Placeholder 1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576D63C2-3071-AB01-562A-A176E73E7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3396" y="5419538"/>
            <a:ext cx="5157787" cy="1956401"/>
          </a:xfrm>
        </p:spPr>
      </p:pic>
      <p:pic>
        <p:nvPicPr>
          <p:cNvPr id="15" name="Content Placeholder 4" descr="A black and white document with text&#10;&#10;Description automatically generated">
            <a:extLst>
              <a:ext uri="{FF2B5EF4-FFF2-40B4-BE49-F238E27FC236}">
                <a16:creationId xmlns:a16="http://schemas.microsoft.com/office/drawing/2014/main" id="{7940D644-02CC-BD56-2453-6A326FE546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17068" y="1861531"/>
            <a:ext cx="5836278" cy="4349150"/>
          </a:xfrm>
        </p:spPr>
      </p:pic>
      <p:pic>
        <p:nvPicPr>
          <p:cNvPr id="21" name="Picture 20" descr="A cover of a book&#10;&#10;Description automatically generated">
            <a:extLst>
              <a:ext uri="{FF2B5EF4-FFF2-40B4-BE49-F238E27FC236}">
                <a16:creationId xmlns:a16="http://schemas.microsoft.com/office/drawing/2014/main" id="{DC7B881B-591F-1AC7-6BE4-2DB8A77D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98" y="1877427"/>
            <a:ext cx="4182098" cy="1361613"/>
          </a:xfrm>
          <a:prstGeom prst="rect">
            <a:avLst/>
          </a:prstGeom>
        </p:spPr>
      </p:pic>
      <p:pic>
        <p:nvPicPr>
          <p:cNvPr id="22" name="Content Placeholder 13" descr="A diagram of a communication system&#10;&#10;Description automatically generated">
            <a:extLst>
              <a:ext uri="{FF2B5EF4-FFF2-40B4-BE49-F238E27FC236}">
                <a16:creationId xmlns:a16="http://schemas.microsoft.com/office/drawing/2014/main" id="{A2B171F5-D247-D434-5720-75DAA9F1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95" y="3270831"/>
            <a:ext cx="3772129" cy="18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1858-EF7C-9FFC-8EEB-EA805139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Cloze Task</a:t>
            </a:r>
            <a:br>
              <a:rPr lang="en-US" dirty="0"/>
            </a:br>
            <a:r>
              <a:rPr lang="en-US" dirty="0"/>
              <a:t>(aka, Fill Mask, “Hangman,” “The Match Game”)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040B1-EE07-0681-471F-E37B40399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Shannon Entropy (1940s &amp; 1950s)</a:t>
            </a:r>
          </a:p>
          <a:p>
            <a:r>
              <a:rPr lang="en-US" dirty="0"/>
              <a:t>Information Theory, Electrical </a:t>
            </a:r>
            <a:r>
              <a:rPr lang="en-US" dirty="0" err="1"/>
              <a:t>Eng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653F8D-D51C-D205-4F5C-D8B7ECA94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Cloze Task (1953) </a:t>
            </a:r>
          </a:p>
          <a:p>
            <a:r>
              <a:rPr lang="en-US" dirty="0"/>
              <a:t>Gestalt Psychology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CF1216A-6A04-C4AB-BF15-0DBF7191D6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509" y="2505075"/>
            <a:ext cx="445856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53EFBD-8228-00C3-2286-1452A67DF469}"/>
              </a:ext>
            </a:extLst>
          </p:cNvPr>
          <p:cNvSpPr txBox="1"/>
          <p:nvPr/>
        </p:nvSpPr>
        <p:spPr>
          <a:xfrm>
            <a:off x="6172200" y="6231265"/>
            <a:ext cx="4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Laurie Sullivan - DSC01784, CC BY 2.0, </a:t>
            </a:r>
            <a:r>
              <a:rPr lang="en-US" sz="1400" dirty="0">
                <a:hlinkClick r:id="rId3"/>
              </a:rPr>
              <a:t>https://commons.wikimedia.org/w/index.php?curid=62727253</a:t>
            </a:r>
            <a:r>
              <a:rPr lang="en-US" sz="1400" dirty="0"/>
              <a:t> </a:t>
            </a:r>
          </a:p>
        </p:txBody>
      </p:sp>
      <p:pic>
        <p:nvPicPr>
          <p:cNvPr id="20" name="Content Placeholder 19" descr="A close-up of a quiz&#10;&#10;Description automatically generated">
            <a:extLst>
              <a:ext uri="{FF2B5EF4-FFF2-40B4-BE49-F238E27FC236}">
                <a16:creationId xmlns:a16="http://schemas.microsoft.com/office/drawing/2014/main" id="{32652094-5386-ACBA-8D5B-D55A59B0C2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2691886"/>
            <a:ext cx="5157787" cy="33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AEE48F-6354-A849-32A6-5544BCF1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Inference Tasks: Classification, Fill Mask, …</a:t>
            </a:r>
            <a:br>
              <a:rPr lang="en-US" dirty="0"/>
            </a:b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echo … |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–task fill-mask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DE2-C360-3D17-1126-333F4761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BERT: Fill-Mask (Delvin et al, 2019)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1DE39-C112-0CDD-43D2-FAFDD18C22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1193562"/>
              </p:ext>
            </p:extLst>
          </p:nvPr>
        </p:nvGraphicFramePr>
        <p:xfrm>
          <a:off x="839788" y="2505075"/>
          <a:ext cx="5157786" cy="4306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753">
                  <a:extLst>
                    <a:ext uri="{9D8B030D-6E8A-4147-A177-3AD203B41FA5}">
                      <a16:colId xmlns:a16="http://schemas.microsoft.com/office/drawing/2014/main" val="2591693650"/>
                    </a:ext>
                  </a:extLst>
                </a:gridCol>
                <a:gridCol w="784412">
                  <a:extLst>
                    <a:ext uri="{9D8B030D-6E8A-4147-A177-3AD203B41FA5}">
                      <a16:colId xmlns:a16="http://schemas.microsoft.com/office/drawing/2014/main" val="3299756943"/>
                    </a:ext>
                  </a:extLst>
                </a:gridCol>
                <a:gridCol w="847165">
                  <a:extLst>
                    <a:ext uri="{9D8B030D-6E8A-4147-A177-3AD203B41FA5}">
                      <a16:colId xmlns:a16="http://schemas.microsoft.com/office/drawing/2014/main" val="2869335658"/>
                    </a:ext>
                  </a:extLst>
                </a:gridCol>
                <a:gridCol w="709432">
                  <a:extLst>
                    <a:ext uri="{9D8B030D-6E8A-4147-A177-3AD203B41FA5}">
                      <a16:colId xmlns:a16="http://schemas.microsoft.com/office/drawing/2014/main" val="3035160715"/>
                    </a:ext>
                  </a:extLst>
                </a:gridCol>
                <a:gridCol w="873024">
                  <a:extLst>
                    <a:ext uri="{9D8B030D-6E8A-4147-A177-3AD203B41FA5}">
                      <a16:colId xmlns:a16="http://schemas.microsoft.com/office/drawing/2014/main" val="1337641381"/>
                    </a:ext>
                  </a:extLst>
                </a:gridCol>
              </a:tblGrid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Input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Choice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8224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you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02546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him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936790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her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miss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09172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&lt;mask&gt; 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34797"/>
                  </a:ext>
                </a:extLst>
              </a:tr>
              <a:tr h="507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&lt;mask&gt; New York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8989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love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funny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5463"/>
                  </a:ext>
                </a:extLst>
              </a:tr>
              <a:tr h="630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 hate the &lt;mask&gt; guy</a:t>
                      </a:r>
                      <a:endParaRPr lang="en-US" sz="16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8861" marR="8861" marT="88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fucking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pizza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1" marR="8861" marT="8861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0893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68061-E397-C4DE-FC94-3C86E224E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Cloze Task (1953)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3F3918-EB08-0242-8405-F129FFE549C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509" y="2505075"/>
            <a:ext cx="445856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D780C-54FC-F5C0-618B-109393A3B4B1}"/>
              </a:ext>
            </a:extLst>
          </p:cNvPr>
          <p:cNvSpPr txBox="1"/>
          <p:nvPr/>
        </p:nvSpPr>
        <p:spPr>
          <a:xfrm>
            <a:off x="6172200" y="6231265"/>
            <a:ext cx="4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Laurie Sullivan - DSC01784, CC BY 2.0, </a:t>
            </a:r>
            <a:r>
              <a:rPr lang="en-US" sz="1400" dirty="0">
                <a:hlinkClick r:id="rId3"/>
              </a:rPr>
              <a:t>https://commons.wikimedia.org/w/index.php?curid=62727253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8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67CA-D35C-725C-7F66-D0F39B3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Theme: Lots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63BE-26AB-DBBF-4661-8DB43C57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took my first course in AI</a:t>
            </a:r>
          </a:p>
          <a:p>
            <a:pPr lvl="1"/>
            <a:r>
              <a:rPr lang="en-US" dirty="0"/>
              <a:t>I was led to believe it was all “new”</a:t>
            </a:r>
          </a:p>
          <a:p>
            <a:pPr lvl="1"/>
            <a:r>
              <a:rPr lang="en-US" dirty="0"/>
              <a:t>But when I expressed too much enthusiasm</a:t>
            </a:r>
          </a:p>
          <a:p>
            <a:pPr lvl="2"/>
            <a:r>
              <a:rPr lang="en-US" dirty="0"/>
              <a:t>profs with more experience would roll their eyes</a:t>
            </a:r>
          </a:p>
          <a:p>
            <a:r>
              <a:rPr lang="en-US"/>
              <a:t>Many ideas </a:t>
            </a:r>
            <a:r>
              <a:rPr lang="en-US" dirty="0"/>
              <a:t>(good, bad &amp; ugly)</a:t>
            </a:r>
          </a:p>
          <a:p>
            <a:pPr lvl="1"/>
            <a:r>
              <a:rPr lang="en-US" dirty="0"/>
              <a:t>have lots of history</a:t>
            </a:r>
          </a:p>
        </p:txBody>
      </p:sp>
      <p:pic>
        <p:nvPicPr>
          <p:cNvPr id="6" name="curb-your-enthusiasm">
            <a:hlinkClick r:id="" action="ppaction://media"/>
            <a:extLst>
              <a:ext uri="{FF2B5EF4-FFF2-40B4-BE49-F238E27FC236}">
                <a16:creationId xmlns:a16="http://schemas.microsoft.com/office/drawing/2014/main" id="{55C90F22-950D-0DEA-3960-CFDF121CC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5150" y="1825625"/>
            <a:ext cx="812800" cy="81280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4703AC0-C69F-A615-6C11-CABB51DDD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212" y="1735138"/>
            <a:ext cx="4673600" cy="1993900"/>
          </a:xfrm>
          <a:prstGeom prst="rect">
            <a:avLst/>
          </a:prstGeom>
        </p:spPr>
      </p:pic>
      <p:pic>
        <p:nvPicPr>
          <p:cNvPr id="9220" name="Picture 4" descr="Powerfish Teeth GIF - Powerfish Teeth GIFs">
            <a:extLst>
              <a:ext uri="{FF2B5EF4-FFF2-40B4-BE49-F238E27FC236}">
                <a16:creationId xmlns:a16="http://schemas.microsoft.com/office/drawing/2014/main" id="{7CBFD69B-1492-652E-868F-BDFFC233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34" y="1333500"/>
            <a:ext cx="5382516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853</Words>
  <Application>Microsoft Macintosh PowerPoint</Application>
  <PresentationFormat>Widescreen</PresentationFormat>
  <Paragraphs>227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CIKM-2023 Tutorial: Some Useful Things to Know When Combining IR and NLP:  the Easy, the Hard and the Ugly</vt:lpstr>
      <vt:lpstr>The Easy,  the Hard  and the Ugly</vt:lpstr>
      <vt:lpstr>Easy: Classification</vt:lpstr>
      <vt:lpstr>Examples of Inference in NLP (and Beyond) Inference: f(x)→y ̂</vt:lpstr>
      <vt:lpstr>More Inference Tasks: Classification, Fill Mask, … echo … | gft_predict –task fill-mask</vt:lpstr>
      <vt:lpstr>Lots of History</vt:lpstr>
      <vt:lpstr>Cloze Task (aka, Fill Mask, “Hangman,” “The Match Game”)</vt:lpstr>
      <vt:lpstr>More Inference Tasks: Classification, Fill Mask, … echo … | gft_predict –task fill-mask</vt:lpstr>
      <vt:lpstr>Recurring Theme: Lots of History</vt:lpstr>
      <vt:lpstr>Terminology</vt:lpstr>
      <vt:lpstr>Resources</vt:lpstr>
      <vt:lpstr>Useful Skills</vt:lpstr>
      <vt:lpstr>What’s new; Why so much recent excitement?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26</cp:revision>
  <dcterms:created xsi:type="dcterms:W3CDTF">2022-05-07T16:48:18Z</dcterms:created>
  <dcterms:modified xsi:type="dcterms:W3CDTF">2023-08-31T23:32:12Z</dcterms:modified>
</cp:coreProperties>
</file>